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1" r:id="rId20"/>
    <p:sldId id="272" r:id="rId21"/>
    <p:sldId id="277" r:id="rId22"/>
  </p:sldIdLst>
  <p:sldSz cx="12192000" cy="6858000"/>
  <p:notesSz cx="6858000" cy="9144000"/>
  <p:defaultTextStyle>
    <a:defPPr>
      <a:defRPr lang="en-N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4"/>
  </p:normalViewPr>
  <p:slideViewPr>
    <p:cSldViewPr snapToGrid="0">
      <p:cViewPr varScale="1">
        <p:scale>
          <a:sx n="93" d="100"/>
          <a:sy n="93" d="100"/>
        </p:scale>
        <p:origin x="22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5545C-FF67-D240-810F-B9F16665EA75}" type="datetimeFigureOut">
              <a:rPr lang="en-NP" smtClean="0"/>
              <a:t>29/11/2025</a:t>
            </a:fld>
            <a:endParaRPr lang="en-N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52711-ED0D-C142-B6DB-39701ECC85A0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92929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6742-539F-7709-C3C1-46DF591DA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4A6E7-B65D-CFFD-4DB4-4EE1CAFD9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62F2F-6BF9-9247-9E22-F8282673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3AFE3-3A67-F134-87E4-6E17568B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98E96-9559-BCC5-D84E-406A86B8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13959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7D-A8E5-8F2F-E85A-C2FCBAC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7A3FC-9E21-ABBC-F052-8E3E67475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4C292-6744-2713-D44D-D47DC696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92EC-DF96-4EEC-C472-3BA1E83B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3E850-DADE-397B-245E-75604561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28318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33035E-914B-6A90-09AE-C0BF057D9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0B80D-C595-01D0-B232-321E26CDA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B2001-A910-741A-CB05-B7A3EAB9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E90D1-8DE7-1D27-7B94-AB61E5DD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DF43-4494-8686-F284-2FB8A26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52209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76A1-C446-C7F2-5B48-FE29D3E4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1D74-327E-0CC2-EE85-59669013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3FD80-AC83-7F42-4BBC-D395FFFA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79686-6569-2FEE-6DC1-D0B3A8C8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09E61-E14A-4561-B417-4541C1DA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6852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31C2-BD73-9FBD-6D3C-00740060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B5EE6-7E03-00EC-0888-21D7190E3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FC19D-24FE-F41B-97F9-FE37B732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CE95E-9795-C97D-2918-0D8B9CE14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F28CD-05D7-FB08-27E8-D1313782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42309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6593-8B49-E2DF-105D-80FF9EF2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F9C2-DFD5-2D33-EB46-210CC1A99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01FEE-4BF5-9417-BE06-4833E2E27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19E2B-06A1-3213-7834-17797171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CB142-6CA5-214A-5159-816E64887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C0664-5B9F-D563-B31A-4DDF7385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012579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3CD0-75E5-FE0A-B7DD-A78AC977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958F2-38AB-A372-E6A1-8CB9FAA88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510D2-B135-6DB7-D2DD-C5179FDEF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A66D7-92E1-3CF0-8094-E110A41B2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D74BF-D901-2906-19A8-8E1BB023A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2E57F-7FFB-6648-778C-9A10D435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475E8-20F6-689A-73D2-BD43A13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A4DFC9-F557-50EC-CA8A-E3B01D17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53942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08B7-BEA7-F8C5-C0E6-FF074A23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B73C6-210E-8A81-832A-D3FC1BF6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AFF52-FA8C-0060-4C04-73C8D30B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079CA-11D0-F6CC-6FC0-89027A3B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89744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1E143-8156-4269-5AFA-73D956AC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F67CB-C3F6-6EE8-55D6-5C7DBDE7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09708-5546-586E-3D29-03A57905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428649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AC79-2E70-0205-9771-2EA1E2E1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C164-1AE0-388B-7981-54CCCD330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F0685-9413-9C51-2C0F-9DA39AEBA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FC0A9-AA30-32D4-6614-989266D5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98EE7-9701-F7F7-B920-BC4738F2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115FA-A951-3B8A-9425-670CCE2E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404727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7397-2527-62C8-D429-701D00AD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EC3BC-CD28-B23A-A085-4976EF0B13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5B5D2-A6D4-F7F9-8582-992C4BCFA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B5328-0AC7-17C4-259B-BFC493B4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5FF48-1F3E-F0FB-082D-92CBBDEC5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D4659-0C29-8A48-AF06-0B14A49A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8586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C36DD-AB33-E21B-F8A5-C10574F44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2C15D-7E23-24DE-EDA1-7047EAE5F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EE954-55E8-DEFC-4893-AA6B10FA8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21BC2-4E80-2352-BAB2-F0A214028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08B5-9B86-FEB1-4A0A-AC4B1FD99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A8128-99B6-D04A-817B-ACB7EF21466D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96698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86C6-0017-F13F-4CD7-00B82AC67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33599"/>
          </a:xfrm>
        </p:spPr>
        <p:txBody>
          <a:bodyPr>
            <a:normAutofit/>
          </a:bodyPr>
          <a:lstStyle/>
          <a:p>
            <a:r>
              <a:rPr lang="en-US" sz="5400" b="1" dirty="0">
                <a:effectLst/>
                <a:latin typeface="TimesNewRomanPS"/>
              </a:rPr>
              <a:t>Image Processing </a:t>
            </a:r>
            <a:br>
              <a:rPr lang="en-US" sz="5400" b="1" dirty="0">
                <a:effectLst/>
                <a:latin typeface="TimesNewRomanPS"/>
              </a:rPr>
            </a:br>
            <a:r>
              <a:rPr lang="en-US" sz="2800" b="1" dirty="0">
                <a:effectLst/>
                <a:latin typeface="TimesNewRomanPS"/>
              </a:rPr>
              <a:t>(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CSC321)</a:t>
            </a:r>
            <a:endParaRPr lang="en-NP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5CA5B-4E40-F59B-F753-1A6D59AA9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b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Course Overview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NP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Semester: V</a:t>
            </a:r>
          </a:p>
        </p:txBody>
      </p:sp>
    </p:spTree>
    <p:extLst>
      <p:ext uri="{BB962C8B-B14F-4D97-AF65-F5344CB8AC3E}">
        <p14:creationId xmlns:p14="http://schemas.microsoft.com/office/powerpoint/2010/main" val="21244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C66B-8D2A-BDB4-C929-BB15D674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65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image processing operations</a:t>
            </a:r>
            <a:endParaRPr lang="en-NP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9192-643C-09F5-238A-17CF9ED59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027"/>
            <a:ext cx="10515600" cy="467693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contrast</a:t>
            </a:r>
          </a:p>
          <a:p>
            <a:endParaRPr lang="en-NP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3099B-7A3B-EC97-0208-6893C71BA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76" y="2104941"/>
            <a:ext cx="8229600" cy="433442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3187F-48AF-D9D5-F42C-CE8299F2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E4C3B-8379-30CD-EF39-ECF70747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F025D-29B8-C04D-4C78-983ED22D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10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84276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7EB7-E7BB-A0FB-B2C4-51FE0795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Increasing contrast with “S curve”</a:t>
            </a:r>
            <a:endParaRPr lang="en-NP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2E6A0-CC21-9AB5-2DAB-74C335D6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0928" cy="4351338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Per-pixel operation: </a:t>
            </a:r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output(</a:t>
            </a:r>
            <a:r>
              <a:rPr lang="en-US" sz="24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f(input(</a:t>
            </a:r>
            <a:r>
              <a:rPr lang="en-US" sz="24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b="1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P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6C318-14EF-899C-3A89-D4F053C4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C1D00-3D48-15B8-76C9-42BEF094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4F17A-C3CD-F1E7-A3DA-64BF6CEE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11</a:t>
            </a:fld>
            <a:endParaRPr lang="en-N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404C3-2268-3A9B-EBFB-6039205B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318" y="1307254"/>
            <a:ext cx="4993240" cy="507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8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68B8-90E7-8CA3-5FC8-24DF627A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32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Invert</a:t>
            </a:r>
            <a:endParaRPr lang="en-NP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F12C12-C842-4D62-45F4-AED9C4A25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351" y="1064106"/>
            <a:ext cx="9500406" cy="51042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89017-1240-F2EC-4357-5C51E439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7ED0-CF83-225E-885C-D65D2CDD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C5222-5480-4B12-D789-44AD782E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12</a:t>
            </a:fld>
            <a:endParaRPr lang="en-N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01B2D-8AE0-2685-F2AC-09EA4322CA38}"/>
              </a:ext>
            </a:extLst>
          </p:cNvPr>
          <p:cNvSpPr txBox="1"/>
          <p:nvPr/>
        </p:nvSpPr>
        <p:spPr>
          <a:xfrm>
            <a:off x="4627651" y="6031524"/>
            <a:ext cx="2936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out(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1 - in(</a:t>
            </a:r>
            <a:r>
              <a:rPr lang="en-US" sz="2400" b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2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138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8892-5F73-D370-5435-0B028A04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6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en-NP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422650-FF80-5AC6-CB54-4A96A3050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620" y="1159812"/>
            <a:ext cx="10388516" cy="522852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1CA3E-5DD2-2B0B-7BA1-A23B58F8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848C4-88EC-5951-40ED-FD0C4309C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81A4-2A80-1679-69E3-842D9E13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13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47961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03D7-87CB-01F2-14C7-A881D763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122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Sharpen</a:t>
            </a:r>
            <a:endParaRPr lang="en-NP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6A1487-BFC7-4AED-E83C-2EC00398E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34" y="1276353"/>
            <a:ext cx="10329641" cy="50799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14D43-56CB-7F17-8271-DE036185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4A7D5-EC3F-C4A5-1946-B98A884F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B412-6801-E7E2-5CC8-E7B1D4A3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14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599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8767-0E4F-0744-8ADD-154600954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69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endParaRPr lang="en-NP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84CC26-7AF6-D54B-A4DD-B7A8700E9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942" y="1726057"/>
            <a:ext cx="11630346" cy="437679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352EB-DD5A-9E50-AD8D-F286F5DD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122C8-DB43-F6E0-C7CD-544D8DC7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688B-A303-FAE5-E51D-569BE856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15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69209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A871-7AFC-872B-7CA4-209EC0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morphing</a:t>
            </a:r>
            <a:endParaRPr lang="en-NP" sz="7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300C71-8A74-9C6C-7C28-581D98EAA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162" y="1466033"/>
            <a:ext cx="893967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2F564-C0C4-0090-7A79-F4FAB3C1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FE7E1-66B4-A28E-A902-EC7F90C7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6162" y="5991225"/>
            <a:ext cx="10096651" cy="365125"/>
          </a:xfrm>
        </p:spPr>
        <p:txBody>
          <a:bodyPr/>
          <a:lstStyle/>
          <a:p>
            <a:r>
              <a:rPr lang="en-US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Yi-Wen Liu and Yu-Li Hsueh, EE368 class project, spring 2000.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9D29E-8396-28ED-29AB-98844EEB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16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313993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20F3-F307-AD02-6F4D-3C7D44AA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</a:t>
            </a:r>
            <a:endParaRPr lang="en-NP" sz="7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858DFA-B86B-7FF8-6270-43727D2C2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372"/>
            <a:ext cx="10515600" cy="26000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4713F-791C-5CE9-11BB-4A1799C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ED34C-B4CB-3520-3A33-8806B1CE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89D6-FCFE-42DD-B1E4-66CC7144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17</a:t>
            </a:fld>
            <a:endParaRPr lang="en-N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91B5C7-9B24-1E8E-F936-A0625C5E62B6}"/>
              </a:ext>
            </a:extLst>
          </p:cNvPr>
          <p:cNvSpPr txBox="1"/>
          <p:nvPr/>
        </p:nvSpPr>
        <p:spPr>
          <a:xfrm>
            <a:off x="4754366" y="4612471"/>
            <a:ext cx="699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Henry Chang, Ulises Robles, EE368 class project, spring 2000.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46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2E7859-1BB0-2622-5558-6C790483C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771" y="585627"/>
            <a:ext cx="9648845" cy="54783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12F68-1AA2-199E-ECBC-DCA6810E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EE170-083E-BADC-8097-A69DD53D5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2025@Kiran Bagale</a:t>
            </a:r>
            <a:endParaRPr lang="en-N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09E9F-7B0F-FB29-10F3-0EB1D8C9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18</a:t>
            </a:fld>
            <a:endParaRPr lang="en-N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B3C79-13C5-2973-1B14-BB3781565B3F}"/>
              </a:ext>
            </a:extLst>
          </p:cNvPr>
          <p:cNvSpPr txBox="1"/>
          <p:nvPr/>
        </p:nvSpPr>
        <p:spPr>
          <a:xfrm>
            <a:off x="3315984" y="5949207"/>
            <a:ext cx="7423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 Processing: Bernd </a:t>
            </a:r>
            <a:r>
              <a:rPr lang="en-US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Girod</a:t>
            </a:r>
            <a:r>
              <a:rPr 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© 2013-2015 Stanford University </a:t>
            </a:r>
            <a:endParaRPr lang="en-US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29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B065-038D-C1B9-C000-C0087C1B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14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89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do we process images? </a:t>
            </a:r>
            <a:endParaRPr lang="en-NP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7098-090B-F34B-E852-645CF7D7B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270"/>
            <a:ext cx="10515600" cy="507208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Acquire an image!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Correct aperture and color balance 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Reconstruct image from projections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 for display or printing!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image size 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mapping, gamma-correction, halftoning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 picture storage and transmission!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Efficiently store an image in a digital camera 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 an image from space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and restore images!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Touch up personal photos </a:t>
            </a:r>
          </a:p>
          <a:p>
            <a:pPr lvl="1">
              <a:buFont typeface="Wingdings" pitchFamily="2" charset="2"/>
              <a:buChar char="q"/>
            </a:pP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enhancement for security screening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information from images!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n-US" sz="1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 2-d bar codes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 recognition </a:t>
            </a:r>
            <a:endParaRPr 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more ... image processing is ubiquitous </a:t>
            </a:r>
            <a:endParaRPr lang="en-US" sz="360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P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54F15-5E4E-F10D-CDCB-6E7C79C4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7227A-6BF6-BC3B-BD87-EA1DF66A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12B9F-DC36-149A-C890-F43A4630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19</a:t>
            </a:fld>
            <a:endParaRPr lang="en-N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053C0-26E0-0D42-D822-28DFCC0D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43" y="1284270"/>
            <a:ext cx="5067300" cy="318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A4C4BD-6CBA-F783-5A54-44BBAE99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807" y="4499975"/>
            <a:ext cx="1638300" cy="156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F1B06-8193-03E9-5DB8-8FB973901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43" y="4316913"/>
            <a:ext cx="3517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5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DACB-405C-7A8D-F11A-8E32768A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TimesNewRomanPS"/>
              </a:rPr>
              <a:t>Course Description: </a:t>
            </a:r>
            <a:endParaRPr lang="en-NP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53282-53C4-4602-40F0-5B861DE35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course covers the investigation, creation and manipulation of digital images by computer. </a:t>
            </a:r>
          </a:p>
          <a:p>
            <a:pPr algn="just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course consists of theoretical material introducing the mathematics of images and imaging. </a:t>
            </a:r>
          </a:p>
          <a:p>
            <a:pPr algn="just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Topics include representation of two-dimensional data, time and frequency domain representations, filtering and enhancement, the Fourier transform, convolution, interpolation. </a:t>
            </a:r>
          </a:p>
          <a:p>
            <a:pPr algn="just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student will become familiar with Image Enhancement, Image Restoration, Image Compression, Morphological Image Processing, Image Segmentation, Representation and Description, and Object Recognition.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NP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0C3A7-AC13-86FC-AA0C-9101B2D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34808-922B-8F24-DCB0-C75E1E71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1A043-F6F6-BF6B-723B-4B914756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2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69984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96D4-361F-1E0A-2028-3E27ADD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21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89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and Related Fields </a:t>
            </a:r>
            <a:endParaRPr lang="en-NP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8FCF19-1FE0-7972-A6AE-BE3FF3D9B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333" y="1181631"/>
            <a:ext cx="9045210" cy="50924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9F158-A420-5475-D593-6F7D16C1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EBA24-E7F3-33C6-F5BE-28FE0082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DBBE0-84E5-33E5-8179-2E76A1E7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20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887449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FD67C-CD04-51E0-ACF1-0586B9B4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411F9-3EC5-D0DE-83A5-E64B9D7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8030D-401D-57DF-5561-74CFB97C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21</a:t>
            </a:fld>
            <a:endParaRPr lang="en-N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0AE1FB-0542-68DE-2966-C4946CB0802D}"/>
              </a:ext>
            </a:extLst>
          </p:cNvPr>
          <p:cNvSpPr/>
          <p:nvPr/>
        </p:nvSpPr>
        <p:spPr>
          <a:xfrm>
            <a:off x="4025497" y="2648680"/>
            <a:ext cx="4141006" cy="923330"/>
          </a:xfrm>
          <a:prstGeom prst="rect">
            <a:avLst/>
          </a:prstGeom>
          <a:solidFill>
            <a:schemeClr val="accent2"/>
          </a:solidFill>
          <a:ln>
            <a:solidFill>
              <a:srgbClr val="7030A0"/>
            </a:solidFill>
          </a:ln>
          <a:effectLst>
            <a:reflection blurRad="75932" endPos="91451" dist="276953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43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8EC5-B3B1-517F-9643-62F3FCCE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Course Objectives:</a:t>
            </a:r>
            <a:endParaRPr lang="en-N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A374A-9E3B-B61D-1684-E0CEBA084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course is to make students able to: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theoretical foundation of Digital Image Processing concepts.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mathematical foundations for digital manipulation of images; image acquisition; preprocessing; segmentation; Fourier domain processing; and compression.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gain experience and practical techniques to write programs for digital manipulation of images; image acquisition; pre-processing; segmentation; Fourier domain processing; and compression.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P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D0D6B-47AF-FBDF-9845-A8027A13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DA356-728E-DD20-608A-86E74508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81404-1593-AEB2-E31B-8A3C4165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3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58139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6226-5F70-FABA-C009-F8F06AC9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FCD91-4EDA-455E-E7DA-73B8459A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Introduction(5hrs)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 and Filter in Spatial Domain (8hrs)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 in the Frequency Domain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8h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rs)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 and Compression (8hrs)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Morphological Image Processing (2hrs)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 (8hrs)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Representations, Description and Recognition (5hrs)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P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E0182-5DB8-B834-44FF-7AB06394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9FC8-45E6-C241-27F1-C33ACB09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7E508-8477-837F-A599-25503F72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4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12796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2CB7-D841-F5AA-5512-95AA330C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0013"/>
            <a:ext cx="10515600" cy="542695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Laboratory Works: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Students are required to develop programs in related topics using suitable programming languages such as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Python or other similar programming languages.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 Books: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Rafael C. Gonzalez and Richard E. Woods, “Digital Image Processing”, Pearson Edition, Latest Edition.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 Books: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 Pitas, "Digital Image Processing Algorithms", Prentice Hall, Latest Edition. </a:t>
            </a:r>
          </a:p>
          <a:p>
            <a:pPr lvl="1" algn="just"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K. Jain, “Fundamental of Digital Image processing”, Prentice Hall of India Pvt. Ltd., Latest Edition. </a:t>
            </a:r>
          </a:p>
          <a:p>
            <a:pPr lvl="1" algn="just"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Castlemann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“Digital image processing”, Prentice Hall of India Pvt. Ltd., Latest Edition. </a:t>
            </a:r>
          </a:p>
          <a:p>
            <a:pPr lvl="1" algn="just"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P. Monique and M. Dekker, “Fundamentals of Pattern recognition”, Latest Edition. </a:t>
            </a:r>
          </a:p>
          <a:p>
            <a:pPr algn="just"/>
            <a:endParaRPr lang="en-NP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830CD-5F25-B573-8331-527534C3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BBF25-6FBA-E146-50BB-C018A1BC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05FE-0ABF-8690-81C0-2D38952F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5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00257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D8B9-7030-65A5-C8C5-11700C98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Basics</a:t>
            </a:r>
            <a:endParaRPr lang="en-NP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FBF3-372C-FAA9-2C59-AE4F1BBE9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922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 Graphics: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Rendering, Geometry, and Image Manipulation, Previous Semester</a:t>
            </a:r>
          </a:p>
          <a:p>
            <a:endParaRPr lang="en-N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42F39-E29F-292A-12F8-F11D5CFE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EAA85-C396-C459-899B-AEBEBC54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605AF-1F84-CF68-D6CA-FDA5CADA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6</a:t>
            </a:fld>
            <a:endParaRPr lang="en-N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4CFB2-159B-942F-3E8D-B6588F447982}"/>
              </a:ext>
            </a:extLst>
          </p:cNvPr>
          <p:cNvSpPr txBox="1"/>
          <p:nvPr/>
        </p:nvSpPr>
        <p:spPr>
          <a:xfrm>
            <a:off x="3047144" y="2804845"/>
            <a:ext cx="6097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89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Imaging </a:t>
            </a:r>
            <a:endParaRPr lang="en-US" sz="4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2766D-1424-7BDF-2D55-41268DB1B215}"/>
              </a:ext>
            </a:extLst>
          </p:cNvPr>
          <p:cNvSpPr txBox="1"/>
          <p:nvPr/>
        </p:nvSpPr>
        <p:spPr>
          <a:xfrm>
            <a:off x="1356189" y="3784065"/>
            <a:ext cx="1036662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visual representation in form of a function </a:t>
            </a:r>
            <a:r>
              <a:rPr lang="en-US" sz="2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related to the brightness (or color) at point (</a:t>
            </a:r>
            <a:r>
              <a:rPr lang="en-US" sz="24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images are defined over a rectangle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 amplitude and space</a:t>
            </a:r>
          </a:p>
        </p:txBody>
      </p:sp>
    </p:spTree>
    <p:extLst>
      <p:ext uri="{BB962C8B-B14F-4D97-AF65-F5344CB8AC3E}">
        <p14:creationId xmlns:p14="http://schemas.microsoft.com/office/powerpoint/2010/main" val="47488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2562C-7B68-78C2-B4E2-614DF6B2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89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Imaging </a:t>
            </a:r>
            <a:endParaRPr lang="en-NP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20DB64-9F18-410B-0FB4-877A9A0D4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22" y="1570040"/>
            <a:ext cx="11576355" cy="286076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91FA-F8EC-523D-C9FD-1BF56303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08AC3-C472-99B6-E459-0BF3D4E5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7C80B-34F8-0C7C-33CD-1235D9D9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7</a:t>
            </a:fld>
            <a:endParaRPr lang="en-N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35DA6-0B66-2CF6-A343-E6643F1471CF}"/>
              </a:ext>
            </a:extLst>
          </p:cNvPr>
          <p:cNvSpPr txBox="1"/>
          <p:nvPr/>
        </p:nvSpPr>
        <p:spPr>
          <a:xfrm>
            <a:off x="7769375" y="4572268"/>
            <a:ext cx="4114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Dark chamber with lenses </a:t>
            </a:r>
            <a:r>
              <a:rPr lang="en-US" sz="1600" i="1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[Kircher 1646]</a:t>
            </a:r>
            <a:r>
              <a:rPr lang="en-US" sz="1800" i="1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1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FD24-B074-6DF2-98B4-67A3A5DF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89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Images and Pixels </a:t>
            </a:r>
            <a:endParaRPr lang="en-NP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8147-9407-FA2F-51C2-E801D0FC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9103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discrete samples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representing continuous image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element of the 2-d array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is called a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pixel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(from “picture element“)</a:t>
            </a:r>
            <a:endParaRPr lang="en-US" sz="4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NP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81348-F3AA-B8EC-C238-5076C684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91908-EF80-1207-5DE5-4977F2A3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0C022-A754-87DA-8F5D-A6B8D64B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8</a:t>
            </a:fld>
            <a:endParaRPr lang="en-N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532E4-85C1-2A1E-8522-C19A9F887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22" y="3741214"/>
            <a:ext cx="7772400" cy="24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C742-9287-0ECA-F862-938A75BC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926"/>
            <a:ext cx="10515600" cy="87034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8914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Components </a:t>
            </a:r>
            <a:endParaRPr lang="en-NP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45A148-6097-1303-4583-92AE23E1D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054" y="1129129"/>
            <a:ext cx="10466294" cy="52533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E02CA-019B-5613-CC53-F05F21D2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29/11/2025</a:t>
            </a:r>
            <a:endParaRPr lang="en-N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EF5B5-A29B-85A0-15FC-678B1025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2025@Kiran Bagale</a:t>
            </a:r>
            <a:endParaRPr lang="en-N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52D84-0441-C74C-F529-F14919AA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A8128-99B6-D04A-817B-ACB7EF21466D}" type="slidenum">
              <a:rPr lang="en-NP" smtClean="0"/>
              <a:t>9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76535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787</Words>
  <Application>Microsoft Macintosh PowerPoint</Application>
  <PresentationFormat>Widescreen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TimesNewRomanPS</vt:lpstr>
      <vt:lpstr>Wingdings</vt:lpstr>
      <vt:lpstr>Office Theme</vt:lpstr>
      <vt:lpstr>Image Processing  (CSC321)</vt:lpstr>
      <vt:lpstr>Course Description: </vt:lpstr>
      <vt:lpstr>Course Objectives:</vt:lpstr>
      <vt:lpstr>Topics </vt:lpstr>
      <vt:lpstr>PowerPoint Presentation</vt:lpstr>
      <vt:lpstr>Image Processing Basics</vt:lpstr>
      <vt:lpstr>Imaging </vt:lpstr>
      <vt:lpstr>Digital Images and Pixels </vt:lpstr>
      <vt:lpstr>Color Components </vt:lpstr>
      <vt:lpstr>Example image processing operations</vt:lpstr>
      <vt:lpstr>Increasing contrast with “S curve”</vt:lpstr>
      <vt:lpstr>Invert</vt:lpstr>
      <vt:lpstr>Blur</vt:lpstr>
      <vt:lpstr>Sharpen</vt:lpstr>
      <vt:lpstr>Edge detection</vt:lpstr>
      <vt:lpstr>Face morphing</vt:lpstr>
      <vt:lpstr>Face Detection</vt:lpstr>
      <vt:lpstr>PowerPoint Presentation</vt:lpstr>
      <vt:lpstr>Why do we process images? </vt:lpstr>
      <vt:lpstr>Image Processing and Related Fields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</dc:title>
  <dc:creator>Neon Labs Bagale</dc:creator>
  <cp:lastModifiedBy>Neon Labs Bagale</cp:lastModifiedBy>
  <cp:revision>15</cp:revision>
  <dcterms:created xsi:type="dcterms:W3CDTF">2025-11-29T01:22:33Z</dcterms:created>
  <dcterms:modified xsi:type="dcterms:W3CDTF">2025-11-29T02:41:44Z</dcterms:modified>
</cp:coreProperties>
</file>